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3.xml" ContentType="application/vnd.openxmlformats-officedocument.presentationml.tags+xml"/>
  <Override PartName="/ppt/notesSlides/notesSlide26.xml" ContentType="application/vnd.openxmlformats-officedocument.presentationml.notesSlide+xml"/>
  <Override PartName="/ppt/tags/tag14.xml" ContentType="application/vnd.openxmlformats-officedocument.presentationml.tags+xml"/>
  <Override PartName="/ppt/notesSlides/notesSlide27.xml" ContentType="application/vnd.openxmlformats-officedocument.presentationml.notesSlide+xml"/>
  <Override PartName="/ppt/tags/tag15.xml" ContentType="application/vnd.openxmlformats-officedocument.presentationml.tags+xml"/>
  <Override PartName="/ppt/notesSlides/notesSlide2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41"/>
  </p:notesMasterIdLst>
  <p:sldIdLst>
    <p:sldId id="256" r:id="rId3"/>
    <p:sldId id="258" r:id="rId4"/>
    <p:sldId id="305" r:id="rId5"/>
    <p:sldId id="381" r:id="rId6"/>
    <p:sldId id="379" r:id="rId7"/>
    <p:sldId id="380" r:id="rId8"/>
    <p:sldId id="382" r:id="rId9"/>
    <p:sldId id="383" r:id="rId10"/>
    <p:sldId id="384" r:id="rId11"/>
    <p:sldId id="361" r:id="rId12"/>
    <p:sldId id="362" r:id="rId13"/>
    <p:sldId id="374" r:id="rId14"/>
    <p:sldId id="261" r:id="rId15"/>
    <p:sldId id="377" r:id="rId16"/>
    <p:sldId id="378" r:id="rId17"/>
    <p:sldId id="385" r:id="rId18"/>
    <p:sldId id="363" r:id="rId19"/>
    <p:sldId id="375" r:id="rId20"/>
    <p:sldId id="364" r:id="rId21"/>
    <p:sldId id="257" r:id="rId22"/>
    <p:sldId id="365" r:id="rId23"/>
    <p:sldId id="366" r:id="rId24"/>
    <p:sldId id="367" r:id="rId25"/>
    <p:sldId id="368" r:id="rId26"/>
    <p:sldId id="369" r:id="rId27"/>
    <p:sldId id="370" r:id="rId28"/>
    <p:sldId id="386" r:id="rId29"/>
    <p:sldId id="387" r:id="rId30"/>
    <p:sldId id="388" r:id="rId31"/>
    <p:sldId id="376" r:id="rId32"/>
    <p:sldId id="371" r:id="rId33"/>
    <p:sldId id="372" r:id="rId34"/>
    <p:sldId id="259" r:id="rId35"/>
    <p:sldId id="260" r:id="rId36"/>
    <p:sldId id="373" r:id="rId37"/>
    <p:sldId id="262" r:id="rId38"/>
    <p:sldId id="263" r:id="rId39"/>
    <p:sldId id="264" r:id="rId40"/>
  </p:sldIdLst>
  <p:sldSz cx="24377650" cy="13716000"/>
  <p:notesSz cx="6858000" cy="9144000"/>
  <p:embeddedFontLs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仿宋" panose="02010609060101010101" pitchFamily="49" charset="-122"/>
      <p:regular r:id="rId50"/>
    </p:embeddedFont>
    <p:embeddedFont>
      <p:font typeface="华文仿宋" panose="02010600040101010101" pitchFamily="2" charset="-122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AEA2B0-16F8-42A5-81C4-F566372FB005}" styleName="Table_0">
    <a:wholeTbl>
      <a:tcTxStyle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36" d="100"/>
          <a:sy n="36" d="100"/>
        </p:scale>
        <p:origin x="9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917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88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79" name="Shape 9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18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536400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442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165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719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79" name="Shape 9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30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32531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31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79" name="Shape 9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79" name="Shape 9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12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33018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10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9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6FF7-186B-4C31-B052-D0A12A0D7034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0CC97-E1C8-41E9-B8FC-FA220DBF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57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16FF7-186B-4C31-B052-D0A12A0D7034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0CC97-E1C8-41E9-B8FC-FA220DBF0C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9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-5400000">
            <a:off x="22733267" y="767871"/>
            <a:ext cx="521206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22587451" y="7698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-5400000">
            <a:off x="22199862" y="666379"/>
            <a:ext cx="521100" cy="52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054051" y="6682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 panose="020005050000000200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19947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 rtl="0">
              <a:spcBef>
                <a:spcPts val="0"/>
              </a:spcBef>
              <a:buFont typeface="Arial" panose="020B0604020202020204"/>
              <a:buNone/>
              <a:defRPr sz="1800"/>
            </a:lvl2pPr>
            <a:lvl3pPr lvl="2" indent="0" rtl="0">
              <a:spcBef>
                <a:spcPts val="0"/>
              </a:spcBef>
              <a:buFont typeface="Arial" panose="020B0604020202020204"/>
              <a:buNone/>
              <a:defRPr sz="1800"/>
            </a:lvl3pPr>
            <a:lvl4pPr lvl="3" indent="0" rtl="0">
              <a:spcBef>
                <a:spcPts val="0"/>
              </a:spcBef>
              <a:buFont typeface="Arial" panose="020B0604020202020204"/>
              <a:buNone/>
              <a:defRPr sz="1800"/>
            </a:lvl4pPr>
            <a:lvl5pPr lvl="4" indent="0" rtl="0">
              <a:spcBef>
                <a:spcPts val="0"/>
              </a:spcBef>
              <a:buFont typeface="Arial" panose="020B0604020202020204"/>
              <a:buNone/>
              <a:defRPr sz="1800"/>
            </a:lvl5pPr>
            <a:lvl6pPr lvl="5" indent="0" rtl="0">
              <a:spcBef>
                <a:spcPts val="0"/>
              </a:spcBef>
              <a:buFont typeface="Arial" panose="020B0604020202020204"/>
              <a:buNone/>
              <a:defRPr sz="1800"/>
            </a:lvl6pPr>
            <a:lvl7pPr lvl="6" indent="0" rtl="0">
              <a:spcBef>
                <a:spcPts val="0"/>
              </a:spcBef>
              <a:buFont typeface="Arial" panose="020B0604020202020204"/>
              <a:buNone/>
              <a:defRPr sz="1800"/>
            </a:lvl7pPr>
            <a:lvl8pPr lvl="7" indent="0" rtl="0">
              <a:spcBef>
                <a:spcPts val="0"/>
              </a:spcBef>
              <a:buFont typeface="Arial" panose="020B0604020202020204"/>
              <a:buNone/>
              <a:defRPr sz="1800"/>
            </a:lvl8pPr>
            <a:lvl9pPr lvl="8" indent="0" rtl="0">
              <a:spcBef>
                <a:spcPts val="0"/>
              </a:spcBef>
              <a:buFont typeface="Arial" panose="020B0604020202020204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audio" Target="../media/media1.wav"/><Relationship Id="rId11" Type="http://schemas.openxmlformats.org/officeDocument/2006/relationships/image" Target="../media/image3.png"/><Relationship Id="rId5" Type="http://schemas.microsoft.com/office/2007/relationships/media" Target="../media/media1.wav"/><Relationship Id="rId10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17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5.png"/><Relationship Id="rId5" Type="http://schemas.openxmlformats.org/officeDocument/2006/relationships/tags" Target="../tags/tag11.xml"/><Relationship Id="rId10" Type="http://schemas.openxmlformats.org/officeDocument/2006/relationships/image" Target="../media/image14.png"/><Relationship Id="rId4" Type="http://schemas.openxmlformats.org/officeDocument/2006/relationships/tags" Target="../tags/tag10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61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62.jpeg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38100" y="38100"/>
            <a:ext cx="24415749" cy="13716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2"/>
            </p:custDataLst>
          </p:nvPr>
        </p:nvPicPr>
        <p:blipFill rotWithShape="1">
          <a:blip r:embed="rId10"/>
          <a:srcRect t="7223" b="7222"/>
          <a:stretch>
            <a:fillRect/>
          </a:stretch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3"/>
            </p:custDataLst>
          </p:nvPr>
        </p:nvSpPr>
        <p:spPr>
          <a:xfrm>
            <a:off x="1" y="0"/>
            <a:ext cx="24377649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4"/>
            </p:custDataLst>
          </p:nvPr>
        </p:nvGrpSpPr>
        <p:grpSpPr>
          <a:xfrm>
            <a:off x="3993502" y="2668555"/>
            <a:ext cx="14973440" cy="5185995"/>
            <a:chOff x="6196423" y="3081764"/>
            <a:chExt cx="12844433" cy="6838875"/>
          </a:xfrm>
        </p:grpSpPr>
        <p:sp>
          <p:nvSpPr>
            <p:cNvPr id="28" name="Shape 28"/>
            <p:cNvSpPr txBox="1"/>
            <p:nvPr/>
          </p:nvSpPr>
          <p:spPr>
            <a:xfrm>
              <a:off x="6196423" y="7180577"/>
              <a:ext cx="12844433" cy="274006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13800" b="0" i="0" u="none" strike="noStrike" cap="none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在线购物</a:t>
              </a:r>
              <a:r>
                <a:rPr lang="en-US" altLang="zh-CN" sz="138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——</a:t>
              </a:r>
              <a:r>
                <a:rPr lang="zh-CN" altLang="en-US" sz="138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水果</a:t>
              </a:r>
              <a:endParaRPr lang="en-US" sz="13800" b="0" i="0" u="none" strike="noStrike" cap="none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8843332" y="6566100"/>
              <a:ext cx="6662248" cy="4186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T     H     I     S         I     S</a:t>
              </a:r>
            </a:p>
          </p:txBody>
        </p:sp>
        <p:sp>
          <p:nvSpPr>
            <p:cNvPr id="30" name="Shape 30"/>
            <p:cNvSpPr/>
            <p:nvPr/>
          </p:nvSpPr>
          <p:spPr>
            <a:xfrm>
              <a:off x="11480142" y="3081764"/>
              <a:ext cx="1469390" cy="26937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816" y="103616"/>
                  </a:moveTo>
                  <a:lnTo>
                    <a:pt x="59972" y="68483"/>
                  </a:lnTo>
                  <a:lnTo>
                    <a:pt x="59894" y="68477"/>
                  </a:lnTo>
                  <a:cubicBezTo>
                    <a:pt x="59916" y="68372"/>
                    <a:pt x="60000" y="68288"/>
                    <a:pt x="60000" y="68183"/>
                  </a:cubicBezTo>
                  <a:cubicBezTo>
                    <a:pt x="60000" y="66672"/>
                    <a:pt x="57766" y="65455"/>
                    <a:pt x="55000" y="65455"/>
                  </a:cubicBezTo>
                  <a:lnTo>
                    <a:pt x="11938" y="65455"/>
                  </a:lnTo>
                  <a:lnTo>
                    <a:pt x="48605" y="5455"/>
                  </a:lnTo>
                  <a:lnTo>
                    <a:pt x="88055" y="5455"/>
                  </a:lnTo>
                  <a:lnTo>
                    <a:pt x="63533" y="45500"/>
                  </a:lnTo>
                  <a:lnTo>
                    <a:pt x="63594" y="45511"/>
                  </a:lnTo>
                  <a:cubicBezTo>
                    <a:pt x="63427" y="45783"/>
                    <a:pt x="63283" y="46061"/>
                    <a:pt x="63283" y="46361"/>
                  </a:cubicBezTo>
                  <a:cubicBezTo>
                    <a:pt x="63283" y="47872"/>
                    <a:pt x="65522" y="49088"/>
                    <a:pt x="68283" y="49088"/>
                  </a:cubicBezTo>
                  <a:lnTo>
                    <a:pt x="106638" y="49088"/>
                  </a:lnTo>
                  <a:cubicBezTo>
                    <a:pt x="106638" y="49088"/>
                    <a:pt x="52816" y="103616"/>
                    <a:pt x="52816" y="103616"/>
                  </a:cubicBezTo>
                  <a:close/>
                  <a:moveTo>
                    <a:pt x="120000" y="46361"/>
                  </a:moveTo>
                  <a:cubicBezTo>
                    <a:pt x="120000" y="44855"/>
                    <a:pt x="117761" y="43638"/>
                    <a:pt x="115000" y="43638"/>
                  </a:cubicBezTo>
                  <a:lnTo>
                    <a:pt x="75227" y="43638"/>
                  </a:lnTo>
                  <a:lnTo>
                    <a:pt x="99744" y="3588"/>
                  </a:lnTo>
                  <a:lnTo>
                    <a:pt x="99688" y="3577"/>
                  </a:lnTo>
                  <a:cubicBezTo>
                    <a:pt x="99855" y="3305"/>
                    <a:pt x="100000" y="3027"/>
                    <a:pt x="100000" y="2727"/>
                  </a:cubicBezTo>
                  <a:cubicBezTo>
                    <a:pt x="100000" y="1222"/>
                    <a:pt x="97766" y="0"/>
                    <a:pt x="95000" y="0"/>
                  </a:cubicBezTo>
                  <a:lnTo>
                    <a:pt x="45005" y="0"/>
                  </a:lnTo>
                  <a:cubicBezTo>
                    <a:pt x="42794" y="0"/>
                    <a:pt x="40977" y="794"/>
                    <a:pt x="40316" y="1872"/>
                  </a:cubicBezTo>
                  <a:lnTo>
                    <a:pt x="40255" y="1861"/>
                  </a:lnTo>
                  <a:lnTo>
                    <a:pt x="261" y="67316"/>
                  </a:lnTo>
                  <a:lnTo>
                    <a:pt x="316" y="67333"/>
                  </a:lnTo>
                  <a:cubicBezTo>
                    <a:pt x="150" y="67600"/>
                    <a:pt x="0" y="67877"/>
                    <a:pt x="0" y="68183"/>
                  </a:cubicBezTo>
                  <a:cubicBezTo>
                    <a:pt x="0" y="69688"/>
                    <a:pt x="2238" y="70911"/>
                    <a:pt x="5000" y="70911"/>
                  </a:cubicBezTo>
                  <a:lnTo>
                    <a:pt x="49416" y="70911"/>
                  </a:lnTo>
                  <a:lnTo>
                    <a:pt x="40033" y="116972"/>
                  </a:lnTo>
                  <a:lnTo>
                    <a:pt x="40111" y="116977"/>
                  </a:lnTo>
                  <a:cubicBezTo>
                    <a:pt x="40088" y="117077"/>
                    <a:pt x="40000" y="117166"/>
                    <a:pt x="40000" y="117272"/>
                  </a:cubicBezTo>
                  <a:cubicBezTo>
                    <a:pt x="40000" y="118777"/>
                    <a:pt x="42238" y="120000"/>
                    <a:pt x="45005" y="120000"/>
                  </a:cubicBezTo>
                  <a:cubicBezTo>
                    <a:pt x="47022" y="120000"/>
                    <a:pt x="48672" y="119333"/>
                    <a:pt x="49444" y="118388"/>
                  </a:cubicBezTo>
                  <a:lnTo>
                    <a:pt x="49544" y="118416"/>
                  </a:lnTo>
                  <a:lnTo>
                    <a:pt x="119538" y="47505"/>
                  </a:lnTo>
                  <a:lnTo>
                    <a:pt x="119516" y="47500"/>
                  </a:lnTo>
                  <a:cubicBezTo>
                    <a:pt x="119816" y="47150"/>
                    <a:pt x="120000" y="46772"/>
                    <a:pt x="120000" y="46361"/>
                  </a:cubicBezTo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000" b="0" i="0" u="none" strike="noStrike" cap="none">
                <a:solidFill>
                  <a:srgbClr val="0E0E0E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pic>
        <p:nvPicPr>
          <p:cNvPr id="2" name="PA_AudioMachine - Breath and Lif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864974" y="-4137180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0F0381-663F-1161-0EB8-982C87748BB0}"/>
              </a:ext>
            </a:extLst>
          </p:cNvPr>
          <p:cNvSpPr txBox="1"/>
          <p:nvPr/>
        </p:nvSpPr>
        <p:spPr>
          <a:xfrm>
            <a:off x="16338581" y="10136255"/>
            <a:ext cx="66147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软件需求规格说明书编写：黄志伟，梅潇</a:t>
            </a:r>
            <a:endParaRPr lang="en-US" altLang="zh-CN" sz="2800" dirty="0"/>
          </a:p>
          <a:p>
            <a:r>
              <a:rPr lang="zh-CN" altLang="en-US" sz="2800" dirty="0"/>
              <a:t>前端代码设计：刘腾蔚</a:t>
            </a:r>
            <a:endParaRPr lang="en-US" altLang="zh-CN" sz="2800" dirty="0"/>
          </a:p>
          <a:p>
            <a:r>
              <a:rPr lang="zh-CN" altLang="en-US" sz="2800" dirty="0"/>
              <a:t>后端代码设计：林鹏</a:t>
            </a:r>
            <a:endParaRPr lang="en-US" altLang="zh-CN" sz="2800" dirty="0"/>
          </a:p>
          <a:p>
            <a:r>
              <a:rPr lang="zh-CN" altLang="en-US" sz="2800" dirty="0"/>
              <a:t>软件测试设计：鲍雨顺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9372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98" name="Shape 698"/>
          <p:cNvSpPr txBox="1"/>
          <p:nvPr/>
        </p:nvSpPr>
        <p:spPr>
          <a:xfrm>
            <a:off x="3369945" y="8891905"/>
            <a:ext cx="5146675" cy="212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如图所示买家主要实现的功能为浏览商品、填写信息、订单查询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13713460" y="9114790"/>
            <a:ext cx="4756150" cy="14116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如图所示商家主要实现的功能为商品管理、账号管理、交易管理，以及细分的许多功能</a:t>
            </a:r>
          </a:p>
        </p:txBody>
      </p:sp>
      <p:pic>
        <p:nvPicPr>
          <p:cNvPr id="19" name="图片 19" descr="用例图-导出 (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07920" y="688340"/>
            <a:ext cx="7070090" cy="8203565"/>
          </a:xfrm>
          <a:prstGeom prst="rect">
            <a:avLst/>
          </a:prstGeom>
        </p:spPr>
      </p:pic>
      <p:pic>
        <p:nvPicPr>
          <p:cNvPr id="20" name="图片 20" descr="未命名文件-导出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990580" y="1015365"/>
            <a:ext cx="10201910" cy="7549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/>
        </p:nvSpPr>
        <p:spPr>
          <a:xfrm>
            <a:off x="6083300" y="11592560"/>
            <a:ext cx="8442960" cy="6813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按照用例描述将买家与商家的用例图单独画出</a:t>
            </a:r>
          </a:p>
        </p:txBody>
      </p:sp>
      <p:pic>
        <p:nvPicPr>
          <p:cNvPr id="4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75610" y="1617345"/>
            <a:ext cx="5996305" cy="325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773660" y="1855470"/>
            <a:ext cx="5055235" cy="244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用例图-导出 (3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498705" y="5151120"/>
            <a:ext cx="5569585" cy="3089275"/>
          </a:xfrm>
          <a:prstGeom prst="rect">
            <a:avLst/>
          </a:prstGeom>
        </p:spPr>
      </p:pic>
      <p:pic>
        <p:nvPicPr>
          <p:cNvPr id="3" name="图片 2" descr="用例图-导出 (4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975610" y="8164830"/>
            <a:ext cx="5814695" cy="3250565"/>
          </a:xfrm>
          <a:prstGeom prst="rect">
            <a:avLst/>
          </a:prstGeom>
        </p:spPr>
      </p:pic>
      <p:pic>
        <p:nvPicPr>
          <p:cNvPr id="7" name="图片 3" descr="用例图-导出 (5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352020" y="8240395"/>
            <a:ext cx="5899150" cy="2962275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156585" y="5288915"/>
            <a:ext cx="5633720" cy="24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Shape 98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1348300"/>
            <a:ext cx="24618900" cy="164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5372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5138676" y="2754596"/>
            <a:ext cx="14100299" cy="8337435"/>
          </a:xfrm>
          <a:prstGeom prst="snip1Rect">
            <a:avLst>
              <a:gd name="adj" fmla="val 16667"/>
            </a:avLst>
          </a:prstGeom>
          <a:noFill/>
          <a:ln w="1016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3" name="Shape 983"/>
          <p:cNvSpPr txBox="1"/>
          <p:nvPr/>
        </p:nvSpPr>
        <p:spPr>
          <a:xfrm>
            <a:off x="6668946" y="4246654"/>
            <a:ext cx="9453228" cy="3631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part 2</a:t>
            </a:r>
          </a:p>
        </p:txBody>
      </p:sp>
      <p:grpSp>
        <p:nvGrpSpPr>
          <p:cNvPr id="984" name="Shape 984"/>
          <p:cNvGrpSpPr/>
          <p:nvPr/>
        </p:nvGrpSpPr>
        <p:grpSpPr>
          <a:xfrm>
            <a:off x="6668946" y="8485095"/>
            <a:ext cx="3829841" cy="687003"/>
            <a:chOff x="10214270" y="9498157"/>
            <a:chExt cx="3829841" cy="687003"/>
          </a:xfrm>
        </p:grpSpPr>
        <p:sp>
          <p:nvSpPr>
            <p:cNvPr id="985" name="Shape 985"/>
            <p:cNvSpPr/>
            <p:nvPr/>
          </p:nvSpPr>
          <p:spPr>
            <a:xfrm>
              <a:off x="10214270" y="9498157"/>
              <a:ext cx="3829841" cy="687003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986" name="Shape 986"/>
            <p:cNvSpPr txBox="1"/>
            <p:nvPr/>
          </p:nvSpPr>
          <p:spPr>
            <a:xfrm>
              <a:off x="10610829" y="9633100"/>
              <a:ext cx="3079788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0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Par</a:t>
              </a:r>
              <a:r>
                <a:rPr lang="en-US" altLang="zh-CN" sz="20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t 2</a:t>
              </a:r>
              <a:endParaRPr lang="en-US" sz="20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A453D2-6206-4F4B-B5F2-52E9E629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76" y="1101869"/>
            <a:ext cx="6487332" cy="35944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F893EC-ECDD-33CE-C534-111E15FF0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427" y="1101869"/>
            <a:ext cx="6863755" cy="3524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166B0A-C0B5-B348-E87B-9C4F4CB9C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427" y="8373182"/>
            <a:ext cx="6371994" cy="37966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834010-9E06-7E9D-0ED7-7D9BB4F6E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316" y="4696347"/>
            <a:ext cx="6216383" cy="36340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7C494B-1399-FE3D-A564-30902070B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286" y="8400000"/>
            <a:ext cx="6231221" cy="32411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4851A8-B330-6A3B-47F4-EF82E1493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70544" y="2409641"/>
            <a:ext cx="6974457" cy="39312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633D32F-96A7-2398-06A9-1AFA1DDACA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70544" y="6858000"/>
            <a:ext cx="6974456" cy="379666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824C27B-10F3-F334-079D-9450842DFE62}"/>
              </a:ext>
            </a:extLst>
          </p:cNvPr>
          <p:cNvSpPr txBox="1"/>
          <p:nvPr/>
        </p:nvSpPr>
        <p:spPr>
          <a:xfrm>
            <a:off x="19361020" y="11381120"/>
            <a:ext cx="157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草图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5B014D-BCF5-13BF-B0D9-8BEF1CE2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36" y="842635"/>
            <a:ext cx="6929578" cy="60153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007253-6A88-9AE2-AEF6-946CD7EAE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613" y="842635"/>
            <a:ext cx="6822023" cy="67759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1F6B3A-3596-7961-0D7A-840808BB1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272" y="6274584"/>
            <a:ext cx="6814341" cy="69065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058B6B-F166-92FC-80FA-9ADA8C045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75649" y="6289949"/>
            <a:ext cx="6837388" cy="68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4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758850-11FA-A3D9-A0BB-6F8451CFB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363" y="4096064"/>
            <a:ext cx="9317216" cy="47037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37F2A0-4794-2BC2-677F-2B018D649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13" y="853846"/>
            <a:ext cx="8047416" cy="42593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8E0FD83-45E0-4987-5F24-DA1060313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755" y="6447934"/>
            <a:ext cx="7755874" cy="470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4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2F26A18-6B9B-E2F1-55B4-F6CC18E48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21" y="797943"/>
            <a:ext cx="6768246" cy="43943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AAF6A1-DDF6-DDD9-039F-A21D2E92E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705" y="797944"/>
            <a:ext cx="6852753" cy="43943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741698B-4C01-DD53-9218-1F81A322E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4385" y="949835"/>
            <a:ext cx="6814341" cy="43943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3721C7-0222-D93E-CFD1-7A387F732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21" y="6812222"/>
            <a:ext cx="6921895" cy="41792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192B527-D513-36D6-B78F-7CAECE683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610" y="6812222"/>
            <a:ext cx="6898848" cy="41792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BB9891F-BBDB-DF0D-609F-34C8C0543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77433" y="7001007"/>
            <a:ext cx="6791293" cy="43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715996-0737-F48C-82E4-649A0A1E3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77" y="993541"/>
            <a:ext cx="8227466" cy="114161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42330F-FDFF-6010-F1E5-8B6558F0F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6295" y="750687"/>
            <a:ext cx="8186627" cy="12769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A4951A-D6DE-C5B9-3F37-724DC5E68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2905" y="2479673"/>
            <a:ext cx="7035149" cy="17439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8A4D44F-5E54-A18D-9652-05983CDAC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1089" y="4546561"/>
            <a:ext cx="8022573" cy="14960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9AF9115-C58E-2BC3-0AAF-92CD5870E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0793" y="6567533"/>
            <a:ext cx="4847631" cy="11984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E87A271-3C07-FB79-65AF-65DD4B2488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5695" y="8189933"/>
            <a:ext cx="5431498" cy="129065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62ECB33-BCF4-B2A2-0026-85C7E6F19A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0793" y="9717910"/>
            <a:ext cx="2596671" cy="13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6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Shape 98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1348300"/>
            <a:ext cx="24618900" cy="164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5372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5138676" y="2754596"/>
            <a:ext cx="14100299" cy="8337435"/>
          </a:xfrm>
          <a:prstGeom prst="snip1Rect">
            <a:avLst>
              <a:gd name="adj" fmla="val 16667"/>
            </a:avLst>
          </a:prstGeom>
          <a:noFill/>
          <a:ln w="1016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3" name="Shape 983"/>
          <p:cNvSpPr txBox="1"/>
          <p:nvPr/>
        </p:nvSpPr>
        <p:spPr>
          <a:xfrm>
            <a:off x="6357478" y="4398605"/>
            <a:ext cx="9453228" cy="3631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part 3</a:t>
            </a:r>
          </a:p>
        </p:txBody>
      </p:sp>
      <p:grpSp>
        <p:nvGrpSpPr>
          <p:cNvPr id="984" name="Shape 984"/>
          <p:cNvGrpSpPr/>
          <p:nvPr/>
        </p:nvGrpSpPr>
        <p:grpSpPr>
          <a:xfrm>
            <a:off x="6668946" y="8485095"/>
            <a:ext cx="3829841" cy="687003"/>
            <a:chOff x="10214270" y="9498157"/>
            <a:chExt cx="3829841" cy="687003"/>
          </a:xfrm>
        </p:grpSpPr>
        <p:sp>
          <p:nvSpPr>
            <p:cNvPr id="985" name="Shape 985"/>
            <p:cNvSpPr/>
            <p:nvPr/>
          </p:nvSpPr>
          <p:spPr>
            <a:xfrm>
              <a:off x="10214270" y="9498157"/>
              <a:ext cx="3829841" cy="687003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986" name="Shape 986"/>
            <p:cNvSpPr txBox="1"/>
            <p:nvPr/>
          </p:nvSpPr>
          <p:spPr>
            <a:xfrm>
              <a:off x="10610829" y="9633100"/>
              <a:ext cx="3079788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0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part3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382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Montserrat" panose="00000500000000000000"/>
                <a:sym typeface="Montserrat" panose="00000500000000000000"/>
              </a:rPr>
              <a:t>开发环境</a:t>
            </a:r>
            <a:endParaRPr lang="en-US" sz="6600" b="1" dirty="0">
              <a:solidFill>
                <a:schemeClr val="dk2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4287927" y="4532064"/>
            <a:ext cx="5994268" cy="703610"/>
            <a:chOff x="3276791" y="4177501"/>
            <a:chExt cx="5994268" cy="703610"/>
          </a:xfrm>
        </p:grpSpPr>
        <p:sp>
          <p:nvSpPr>
            <p:cNvPr id="279" name="Shape 279"/>
            <p:cNvSpPr txBox="1"/>
            <p:nvPr/>
          </p:nvSpPr>
          <p:spPr>
            <a:xfrm>
              <a:off x="4270972" y="4177501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4800" dirty="0">
                  <a:solidFill>
                    <a:schemeClr val="dk2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Windows10/11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210275"/>
              <a:ext cx="670836" cy="670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" name="Shape 277"/>
          <p:cNvGrpSpPr/>
          <p:nvPr/>
        </p:nvGrpSpPr>
        <p:grpSpPr>
          <a:xfrm>
            <a:off x="4287927" y="6860758"/>
            <a:ext cx="5994268" cy="703610"/>
            <a:chOff x="3276791" y="4177501"/>
            <a:chExt cx="5994268" cy="703610"/>
          </a:xfrm>
        </p:grpSpPr>
        <p:sp>
          <p:nvSpPr>
            <p:cNvPr id="3" name="Shape 279"/>
            <p:cNvSpPr txBox="1"/>
            <p:nvPr/>
          </p:nvSpPr>
          <p:spPr>
            <a:xfrm>
              <a:off x="4270972" y="4177501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4800" dirty="0">
                  <a:solidFill>
                    <a:schemeClr val="dk2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IDEA 2021.3.3</a:t>
              </a:r>
            </a:p>
          </p:txBody>
        </p:sp>
        <p:sp>
          <p:nvSpPr>
            <p:cNvPr id="4" name="Shape 280"/>
            <p:cNvSpPr/>
            <p:nvPr/>
          </p:nvSpPr>
          <p:spPr>
            <a:xfrm>
              <a:off x="3276791" y="4210275"/>
              <a:ext cx="670836" cy="670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5" name="Shape 277"/>
          <p:cNvGrpSpPr/>
          <p:nvPr/>
        </p:nvGrpSpPr>
        <p:grpSpPr>
          <a:xfrm>
            <a:off x="4287927" y="9222226"/>
            <a:ext cx="5994268" cy="703610"/>
            <a:chOff x="3276791" y="4177501"/>
            <a:chExt cx="5994268" cy="703610"/>
          </a:xfrm>
        </p:grpSpPr>
        <p:sp>
          <p:nvSpPr>
            <p:cNvPr id="6" name="Shape 279"/>
            <p:cNvSpPr txBox="1"/>
            <p:nvPr/>
          </p:nvSpPr>
          <p:spPr>
            <a:xfrm>
              <a:off x="4270972" y="4177501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4800" dirty="0">
                  <a:solidFill>
                    <a:schemeClr val="dk2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java17</a:t>
              </a:r>
            </a:p>
          </p:txBody>
        </p:sp>
        <p:sp>
          <p:nvSpPr>
            <p:cNvPr id="7" name="Shape 280"/>
            <p:cNvSpPr/>
            <p:nvPr/>
          </p:nvSpPr>
          <p:spPr>
            <a:xfrm>
              <a:off x="3276791" y="4210275"/>
              <a:ext cx="670836" cy="670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11" name="Shape 277"/>
          <p:cNvGrpSpPr/>
          <p:nvPr/>
        </p:nvGrpSpPr>
        <p:grpSpPr>
          <a:xfrm>
            <a:off x="14095456" y="5623262"/>
            <a:ext cx="6455674" cy="703610"/>
            <a:chOff x="3276791" y="4177501"/>
            <a:chExt cx="6455674" cy="703610"/>
          </a:xfrm>
        </p:grpSpPr>
        <p:sp>
          <p:nvSpPr>
            <p:cNvPr id="12" name="Shape 279"/>
            <p:cNvSpPr txBox="1"/>
            <p:nvPr/>
          </p:nvSpPr>
          <p:spPr>
            <a:xfrm>
              <a:off x="4270972" y="4177501"/>
              <a:ext cx="5461493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altLang="zh-CN" sz="4800" dirty="0" err="1">
                  <a:solidFill>
                    <a:schemeClr val="dk2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SpringBoot</a:t>
              </a:r>
              <a:r>
                <a:rPr lang="en-US" altLang="zh-CN" sz="4800" dirty="0">
                  <a:solidFill>
                    <a:schemeClr val="dk2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 2.7.2</a:t>
              </a:r>
            </a:p>
          </p:txBody>
        </p:sp>
        <p:sp>
          <p:nvSpPr>
            <p:cNvPr id="13" name="Shape 280"/>
            <p:cNvSpPr/>
            <p:nvPr/>
          </p:nvSpPr>
          <p:spPr>
            <a:xfrm>
              <a:off x="3276791" y="4210275"/>
              <a:ext cx="670836" cy="670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14" name="Shape 277"/>
          <p:cNvGrpSpPr/>
          <p:nvPr/>
        </p:nvGrpSpPr>
        <p:grpSpPr>
          <a:xfrm>
            <a:off x="14095456" y="7950650"/>
            <a:ext cx="6586303" cy="703610"/>
            <a:chOff x="3276791" y="4177501"/>
            <a:chExt cx="6586303" cy="703610"/>
          </a:xfrm>
        </p:grpSpPr>
        <p:sp>
          <p:nvSpPr>
            <p:cNvPr id="15" name="Shape 279"/>
            <p:cNvSpPr txBox="1"/>
            <p:nvPr/>
          </p:nvSpPr>
          <p:spPr>
            <a:xfrm>
              <a:off x="4270972" y="4177501"/>
              <a:ext cx="5592122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altLang="zh-CN" sz="4800" dirty="0" err="1">
                  <a:solidFill>
                    <a:schemeClr val="dk2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MyBatisPlus</a:t>
              </a:r>
              <a:r>
                <a:rPr lang="en-US" altLang="zh-CN" sz="4800" dirty="0">
                  <a:solidFill>
                    <a:schemeClr val="dk2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 3.5.1</a:t>
              </a:r>
            </a:p>
          </p:txBody>
        </p:sp>
        <p:sp>
          <p:nvSpPr>
            <p:cNvPr id="16" name="Shape 280"/>
            <p:cNvSpPr/>
            <p:nvPr/>
          </p:nvSpPr>
          <p:spPr>
            <a:xfrm>
              <a:off x="3276791" y="4210275"/>
              <a:ext cx="670836" cy="6708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hape 46"/>
          <p:cNvCxnSpPr/>
          <p:nvPr/>
        </p:nvCxnSpPr>
        <p:spPr>
          <a:xfrm>
            <a:off x="-286244" y="6858000"/>
            <a:ext cx="24664947" cy="0"/>
          </a:xfrm>
          <a:prstGeom prst="straightConnector1">
            <a:avLst/>
          </a:prstGeom>
          <a:noFill/>
          <a:ln w="9525" cap="flat" cmpd="sng">
            <a:solidFill>
              <a:srgbClr val="CBCBCB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47" name="Shape 47"/>
          <p:cNvGrpSpPr/>
          <p:nvPr/>
        </p:nvGrpSpPr>
        <p:grpSpPr>
          <a:xfrm>
            <a:off x="3407661" y="2492160"/>
            <a:ext cx="1307712" cy="783392"/>
            <a:chOff x="1775548" y="1990598"/>
            <a:chExt cx="621122" cy="372086"/>
          </a:xfrm>
        </p:grpSpPr>
        <p:sp>
          <p:nvSpPr>
            <p:cNvPr id="48" name="Shape 48"/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50" name="Shape 50"/>
          <p:cNvGrpSpPr/>
          <p:nvPr/>
        </p:nvGrpSpPr>
        <p:grpSpPr>
          <a:xfrm>
            <a:off x="19807754" y="2171798"/>
            <a:ext cx="1054803" cy="1350893"/>
            <a:chOff x="8218224" y="8245764"/>
            <a:chExt cx="500997" cy="641631"/>
          </a:xfrm>
        </p:grpSpPr>
        <p:cxnSp>
          <p:nvCxnSpPr>
            <p:cNvPr id="51" name="Shape 51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Shape 52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54" name="Shape 54"/>
          <p:cNvGrpSpPr/>
          <p:nvPr/>
        </p:nvGrpSpPr>
        <p:grpSpPr>
          <a:xfrm>
            <a:off x="3395903" y="8214776"/>
            <a:ext cx="1307712" cy="888261"/>
            <a:chOff x="6188912" y="23939881"/>
            <a:chExt cx="1307712" cy="888261"/>
          </a:xfrm>
        </p:grpSpPr>
        <p:sp>
          <p:nvSpPr>
            <p:cNvPr id="55" name="Shape 55"/>
            <p:cNvSpPr/>
            <p:nvPr/>
          </p:nvSpPr>
          <p:spPr>
            <a:xfrm>
              <a:off x="6188912" y="23939881"/>
              <a:ext cx="1307712" cy="8882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37" y="28113"/>
                  </a:moveTo>
                  <a:lnTo>
                    <a:pt x="71948" y="0"/>
                  </a:lnTo>
                  <a:lnTo>
                    <a:pt x="48822" y="0"/>
                  </a:lnTo>
                  <a:lnTo>
                    <a:pt x="33533" y="28113"/>
                  </a:lnTo>
                  <a:lnTo>
                    <a:pt x="0" y="28113"/>
                  </a:lnTo>
                  <a:lnTo>
                    <a:pt x="0" y="119811"/>
                  </a:lnTo>
                  <a:lnTo>
                    <a:pt x="119871" y="119811"/>
                  </a:lnTo>
                  <a:lnTo>
                    <a:pt x="119871" y="28113"/>
                  </a:lnTo>
                  <a:lnTo>
                    <a:pt x="87237" y="28113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682390" y="24316160"/>
              <a:ext cx="333096" cy="34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497" y="57813"/>
                  </a:moveTo>
                  <a:lnTo>
                    <a:pt x="119497" y="57813"/>
                  </a:lnTo>
                  <a:cubicBezTo>
                    <a:pt x="119497" y="29149"/>
                    <a:pt x="93389" y="0"/>
                    <a:pt x="59748" y="0"/>
                  </a:cubicBezTo>
                  <a:cubicBezTo>
                    <a:pt x="26108" y="0"/>
                    <a:pt x="0" y="29149"/>
                    <a:pt x="0" y="57813"/>
                  </a:cubicBezTo>
                  <a:cubicBezTo>
                    <a:pt x="0" y="90364"/>
                    <a:pt x="26108" y="119514"/>
                    <a:pt x="59748" y="119514"/>
                  </a:cubicBezTo>
                  <a:cubicBezTo>
                    <a:pt x="93389" y="119514"/>
                    <a:pt x="119497" y="90364"/>
                    <a:pt x="119497" y="57813"/>
                  </a:cubicBez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57" name="Shape 57"/>
            <p:cNvCxnSpPr/>
            <p:nvPr/>
          </p:nvCxnSpPr>
          <p:spPr>
            <a:xfrm>
              <a:off x="6355458" y="24149610"/>
              <a:ext cx="6171" cy="678532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" name="Shape 58"/>
            <p:cNvSpPr/>
            <p:nvPr/>
          </p:nvSpPr>
          <p:spPr>
            <a:xfrm>
              <a:off x="7305400" y="24316160"/>
              <a:ext cx="6171" cy="61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59" name="Shape 59"/>
          <p:cNvGrpSpPr/>
          <p:nvPr/>
        </p:nvGrpSpPr>
        <p:grpSpPr>
          <a:xfrm>
            <a:off x="19663897" y="8057475"/>
            <a:ext cx="1283040" cy="1202855"/>
            <a:chOff x="8168414" y="12118985"/>
            <a:chExt cx="609403" cy="571317"/>
          </a:xfrm>
        </p:grpSpPr>
        <p:cxnSp>
          <p:nvCxnSpPr>
            <p:cNvPr id="60" name="Shape 60"/>
            <p:cNvCxnSpPr/>
            <p:nvPr/>
          </p:nvCxnSpPr>
          <p:spPr>
            <a:xfrm>
              <a:off x="8511204" y="12414900"/>
              <a:ext cx="49806" cy="49806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" name="Shape 61"/>
            <p:cNvSpPr/>
            <p:nvPr/>
          </p:nvSpPr>
          <p:spPr>
            <a:xfrm>
              <a:off x="8528785" y="12435407"/>
              <a:ext cx="249033" cy="25489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8272"/>
                  </a:moveTo>
                  <a:lnTo>
                    <a:pt x="28877" y="0"/>
                  </a:lnTo>
                  <a:lnTo>
                    <a:pt x="119679" y="91413"/>
                  </a:lnTo>
                  <a:lnTo>
                    <a:pt x="91122" y="119685"/>
                  </a:lnTo>
                  <a:lnTo>
                    <a:pt x="0" y="28272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206503" y="12118985"/>
              <a:ext cx="123052" cy="1201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245" y="119333"/>
                  </a:moveTo>
                  <a:lnTo>
                    <a:pt x="119358" y="59333"/>
                  </a:lnTo>
                  <a:lnTo>
                    <a:pt x="23743" y="0"/>
                  </a:lnTo>
                  <a:lnTo>
                    <a:pt x="0" y="19333"/>
                  </a:lnTo>
                  <a:lnTo>
                    <a:pt x="62245" y="119333"/>
                  </a:ln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cxnSp>
          <p:nvCxnSpPr>
            <p:cNvPr id="63" name="Shape 63"/>
            <p:cNvCxnSpPr/>
            <p:nvPr/>
          </p:nvCxnSpPr>
          <p:spPr>
            <a:xfrm rot="10800000">
              <a:off x="8300258" y="12203951"/>
              <a:ext cx="134771" cy="134771"/>
            </a:xfrm>
            <a:prstGeom prst="straightConnector1">
              <a:avLst/>
            </a:pr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" name="Shape 64"/>
            <p:cNvSpPr/>
            <p:nvPr/>
          </p:nvSpPr>
          <p:spPr>
            <a:xfrm>
              <a:off x="8168414" y="12118986"/>
              <a:ext cx="562524" cy="5595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57" y="17914"/>
                  </a:moveTo>
                  <a:lnTo>
                    <a:pt x="119857" y="17914"/>
                  </a:lnTo>
                  <a:cubicBezTo>
                    <a:pt x="102816" y="26445"/>
                    <a:pt x="102816" y="26445"/>
                    <a:pt x="102816" y="26445"/>
                  </a:cubicBezTo>
                  <a:cubicBezTo>
                    <a:pt x="94295" y="16919"/>
                    <a:pt x="94295" y="16919"/>
                    <a:pt x="94295" y="16919"/>
                  </a:cubicBezTo>
                  <a:cubicBezTo>
                    <a:pt x="101822" y="0"/>
                    <a:pt x="101822" y="0"/>
                    <a:pt x="101822" y="0"/>
                  </a:cubicBezTo>
                  <a:lnTo>
                    <a:pt x="101822" y="0"/>
                  </a:lnTo>
                  <a:cubicBezTo>
                    <a:pt x="80520" y="0"/>
                    <a:pt x="75266" y="10521"/>
                    <a:pt x="75266" y="21184"/>
                  </a:cubicBezTo>
                  <a:cubicBezTo>
                    <a:pt x="75266" y="29715"/>
                    <a:pt x="75266" y="29715"/>
                    <a:pt x="75266" y="29715"/>
                  </a:cubicBezTo>
                  <a:cubicBezTo>
                    <a:pt x="3266" y="102938"/>
                    <a:pt x="3266" y="102938"/>
                    <a:pt x="3266" y="102938"/>
                  </a:cubicBezTo>
                  <a:cubicBezTo>
                    <a:pt x="0" y="115592"/>
                    <a:pt x="0" y="115592"/>
                    <a:pt x="0" y="115592"/>
                  </a:cubicBezTo>
                  <a:cubicBezTo>
                    <a:pt x="4260" y="119857"/>
                    <a:pt x="4260" y="119857"/>
                    <a:pt x="4260" y="119857"/>
                  </a:cubicBezTo>
                  <a:cubicBezTo>
                    <a:pt x="17041" y="116729"/>
                    <a:pt x="17041" y="116729"/>
                    <a:pt x="17041" y="116729"/>
                  </a:cubicBezTo>
                  <a:cubicBezTo>
                    <a:pt x="90177" y="44502"/>
                    <a:pt x="90177" y="44502"/>
                    <a:pt x="90177" y="44502"/>
                  </a:cubicBezTo>
                  <a:cubicBezTo>
                    <a:pt x="98556" y="44502"/>
                    <a:pt x="98556" y="44502"/>
                    <a:pt x="98556" y="44502"/>
                  </a:cubicBezTo>
                  <a:cubicBezTo>
                    <a:pt x="109207" y="44502"/>
                    <a:pt x="119857" y="39241"/>
                    <a:pt x="119857" y="17914"/>
                  </a:cubicBezTo>
                </a:path>
              </a:pathLst>
            </a:custGeom>
            <a:noFill/>
            <a:ln w="342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65" name="Shape 65"/>
          <p:cNvSpPr txBox="1"/>
          <p:nvPr/>
        </p:nvSpPr>
        <p:spPr>
          <a:xfrm>
            <a:off x="1663903" y="4686278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Requirements documentation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1560966" y="3954019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需求文档编写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17944004" y="4686278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Front-end code design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17841068" y="3954019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前端代码设计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1663903" y="10432085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Back-end code design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1560966" y="969982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后端代码设计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17944004" y="10432085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Software test design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17841068" y="969982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软件测试设计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88" y="0"/>
            <a:ext cx="7262966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:a14="http://schemas.microsoft.com/office/drawing/2010/main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/>
        </p:nvSpPr>
        <p:spPr>
          <a:xfrm>
            <a:off x="4157525" y="10338936"/>
            <a:ext cx="40992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LEARN MORE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62" y="5635690"/>
            <a:ext cx="14409724" cy="4179920"/>
          </a:xfrm>
          <a:prstGeom prst="rect">
            <a:avLst/>
          </a:prstGeom>
        </p:spPr>
      </p:pic>
      <p:sp>
        <p:nvSpPr>
          <p:cNvPr id="7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Montserrat" panose="00000500000000000000"/>
                <a:sym typeface="Montserrat" panose="00000500000000000000"/>
              </a:rPr>
              <a:t>数据库设计</a:t>
            </a:r>
            <a:endParaRPr lang="en-US" sz="6600" b="1" dirty="0">
              <a:solidFill>
                <a:schemeClr val="dk2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/>
        </p:nvSpPr>
        <p:spPr>
          <a:xfrm>
            <a:off x="4157525" y="10338936"/>
            <a:ext cx="40992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LEARN MORE</a:t>
            </a:r>
          </a:p>
        </p:txBody>
      </p:sp>
      <p:sp>
        <p:nvSpPr>
          <p:cNvPr id="7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Montserrat" panose="00000500000000000000"/>
                <a:sym typeface="Montserrat" panose="00000500000000000000"/>
              </a:rPr>
              <a:t>数据库设计</a:t>
            </a:r>
            <a:endParaRPr lang="en-US" sz="6600" b="1" dirty="0">
              <a:solidFill>
                <a:schemeClr val="dk2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3" y="3479100"/>
            <a:ext cx="16247272" cy="8389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/>
        </p:nvSpPr>
        <p:spPr>
          <a:xfrm>
            <a:off x="4157525" y="10338936"/>
            <a:ext cx="40992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LEARN MORE</a:t>
            </a:r>
          </a:p>
        </p:txBody>
      </p:sp>
      <p:sp>
        <p:nvSpPr>
          <p:cNvPr id="7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Montserrat" panose="00000500000000000000"/>
                <a:sym typeface="Montserrat" panose="00000500000000000000"/>
              </a:rPr>
              <a:t>数据库设计</a:t>
            </a:r>
            <a:endParaRPr lang="en-US" sz="6600" b="1" dirty="0">
              <a:solidFill>
                <a:schemeClr val="dk2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195" y="4530235"/>
            <a:ext cx="17225257" cy="5285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/>
        </p:nvSpPr>
        <p:spPr>
          <a:xfrm>
            <a:off x="4157525" y="10338936"/>
            <a:ext cx="40992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LEARN MORE</a:t>
            </a:r>
          </a:p>
        </p:txBody>
      </p:sp>
      <p:sp>
        <p:nvSpPr>
          <p:cNvPr id="7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Montserrat" panose="00000500000000000000"/>
                <a:sym typeface="Montserrat" panose="00000500000000000000"/>
              </a:rPr>
              <a:t>数据库设计</a:t>
            </a:r>
            <a:endParaRPr lang="en-US" sz="6600" b="1" dirty="0">
              <a:solidFill>
                <a:schemeClr val="dk2"/>
              </a:solidFill>
              <a:latin typeface="华文仿宋" panose="02010600040101010101" pitchFamily="2" charset="-122"/>
              <a:ea typeface="华文仿宋" panose="02010600040101010101" pitchFamily="2" charset="-122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525" y="3777306"/>
            <a:ext cx="16362388" cy="8091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35028" y="988953"/>
            <a:ext cx="38726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atin typeface="仿宋" panose="02010609060101010101" pitchFamily="49" charset="-122"/>
                <a:ea typeface="仿宋" panose="02010609060101010101" pitchFamily="49" charset="-122"/>
              </a:rPr>
              <a:t>项目结构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22831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050690" y="988953"/>
            <a:ext cx="3626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atin typeface="仿宋" panose="02010609060101010101" pitchFamily="49" charset="-122"/>
                <a:ea typeface="仿宋" panose="02010609060101010101" pitchFamily="49" charset="-122"/>
              </a:rPr>
              <a:t>功能实现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20000" cy="140206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303053" y="2602523"/>
            <a:ext cx="7121769" cy="9328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add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：添加商品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44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findList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：商品展示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44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findHistory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：历史商品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upline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：上线商品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offline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：下架商品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freeze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：冻结商品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delete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：删除商品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050690" y="988953"/>
            <a:ext cx="3626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atin typeface="仿宋" panose="02010609060101010101" pitchFamily="49" charset="-122"/>
                <a:ea typeface="仿宋" panose="02010609060101010101" pitchFamily="49" charset="-122"/>
              </a:rPr>
              <a:t>功能实现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443298" y="3547959"/>
            <a:ext cx="9539794" cy="662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add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：添加订单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44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findList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：查看全部订单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44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findByGname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：查看某商品购买意向人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44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findByOno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：通过订单号查询订单</a:t>
            </a:r>
            <a:endParaRPr lang="en-US" altLang="zh-CN" sz="4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close</a:t>
            </a:r>
            <a:r>
              <a:rPr lang="zh-CN" altLang="en-US" sz="4400" b="1" dirty="0">
                <a:latin typeface="仿宋" panose="02010609060101010101" pitchFamily="49" charset="-122"/>
                <a:ea typeface="仿宋" panose="02010609060101010101" pitchFamily="49" charset="-122"/>
              </a:rPr>
              <a:t>：关闭订单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1520000" cy="159663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9D3F35-90AE-C4B9-B630-C697AF1DE9A9}"/>
              </a:ext>
            </a:extLst>
          </p:cNvPr>
          <p:cNvSpPr txBox="1"/>
          <p:nvPr/>
        </p:nvSpPr>
        <p:spPr>
          <a:xfrm>
            <a:off x="9946664" y="5934669"/>
            <a:ext cx="44843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atin typeface="仿宋" panose="02010609060101010101" pitchFamily="49" charset="-122"/>
                <a:ea typeface="仿宋" panose="02010609060101010101" pitchFamily="49" charset="-122"/>
              </a:rPr>
              <a:t>单元测试</a:t>
            </a:r>
            <a:endParaRPr lang="en-US" altLang="zh-CN" sz="6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4800" b="1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en-US" altLang="zh-CN" sz="48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GoodsService</a:t>
            </a:r>
            <a:r>
              <a:rPr lang="en-US" altLang="zh-CN" sz="4800" b="1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4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95DE44-AA09-DA47-8546-EAD8E8725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00000" cy="1371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B9C282-12DC-0050-1857-41F16FF26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7650" y="3240395"/>
            <a:ext cx="7200000" cy="72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1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9D3F35-90AE-C4B9-B630-C697AF1DE9A9}"/>
              </a:ext>
            </a:extLst>
          </p:cNvPr>
          <p:cNvSpPr txBox="1"/>
          <p:nvPr/>
        </p:nvSpPr>
        <p:spPr>
          <a:xfrm>
            <a:off x="9946664" y="5934669"/>
            <a:ext cx="44843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atin typeface="仿宋" panose="02010609060101010101" pitchFamily="49" charset="-122"/>
                <a:ea typeface="仿宋" panose="02010609060101010101" pitchFamily="49" charset="-122"/>
              </a:rPr>
              <a:t>单元测试</a:t>
            </a:r>
            <a:endParaRPr lang="en-US" altLang="zh-CN" sz="6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4800" b="1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en-US" altLang="zh-CN" sz="48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GoodsService</a:t>
            </a:r>
            <a:r>
              <a:rPr lang="en-US" altLang="zh-CN" sz="4800" b="1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4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1D375B-DE59-7C5F-AAA8-97BEA088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200000" cy="1371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3B929C-ABB6-BC26-89C2-B2FDAA32F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7650" y="3195623"/>
            <a:ext cx="7200000" cy="73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9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9D3F35-90AE-C4B9-B630-C697AF1DE9A9}"/>
              </a:ext>
            </a:extLst>
          </p:cNvPr>
          <p:cNvSpPr txBox="1"/>
          <p:nvPr/>
        </p:nvSpPr>
        <p:spPr>
          <a:xfrm>
            <a:off x="9946664" y="5934669"/>
            <a:ext cx="44843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atin typeface="仿宋" panose="02010609060101010101" pitchFamily="49" charset="-122"/>
                <a:ea typeface="仿宋" panose="02010609060101010101" pitchFamily="49" charset="-122"/>
              </a:rPr>
              <a:t>单元测试</a:t>
            </a:r>
            <a:endParaRPr lang="en-US" altLang="zh-CN" sz="6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4800" b="1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en-US" altLang="zh-CN" sz="48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GoodsService</a:t>
            </a:r>
            <a:r>
              <a:rPr lang="en-US" altLang="zh-CN" sz="4800" b="1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4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ED5F8A-D766-B78B-E18E-188749D8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200000" cy="1371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9BD5B5-D8D1-F0B0-F515-24552574E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7650" y="3168669"/>
            <a:ext cx="7200000" cy="73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0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Shape 98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1348300"/>
            <a:ext cx="24618900" cy="164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5372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5138676" y="2754596"/>
            <a:ext cx="14100299" cy="8337435"/>
          </a:xfrm>
          <a:prstGeom prst="snip1Rect">
            <a:avLst>
              <a:gd name="adj" fmla="val 16667"/>
            </a:avLst>
          </a:prstGeom>
          <a:noFill/>
          <a:ln w="1016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3" name="Shape 983"/>
          <p:cNvSpPr txBox="1"/>
          <p:nvPr/>
        </p:nvSpPr>
        <p:spPr>
          <a:xfrm>
            <a:off x="6469444" y="4571853"/>
            <a:ext cx="9453228" cy="3631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part 1</a:t>
            </a:r>
          </a:p>
        </p:txBody>
      </p:sp>
      <p:grpSp>
        <p:nvGrpSpPr>
          <p:cNvPr id="984" name="Shape 984"/>
          <p:cNvGrpSpPr/>
          <p:nvPr/>
        </p:nvGrpSpPr>
        <p:grpSpPr>
          <a:xfrm>
            <a:off x="6668946" y="8485095"/>
            <a:ext cx="3829841" cy="687003"/>
            <a:chOff x="10214270" y="9498157"/>
            <a:chExt cx="3829841" cy="687003"/>
          </a:xfrm>
        </p:grpSpPr>
        <p:sp>
          <p:nvSpPr>
            <p:cNvPr id="985" name="Shape 985"/>
            <p:cNvSpPr/>
            <p:nvPr/>
          </p:nvSpPr>
          <p:spPr>
            <a:xfrm>
              <a:off x="10214270" y="9498157"/>
              <a:ext cx="3829841" cy="687003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986" name="Shape 986"/>
            <p:cNvSpPr txBox="1"/>
            <p:nvPr/>
          </p:nvSpPr>
          <p:spPr>
            <a:xfrm>
              <a:off x="10610829" y="9633100"/>
              <a:ext cx="3079788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part1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Shape 98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1348300"/>
            <a:ext cx="24618900" cy="164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5372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5138676" y="2754596"/>
            <a:ext cx="14100299" cy="8337435"/>
          </a:xfrm>
          <a:prstGeom prst="snip1Rect">
            <a:avLst>
              <a:gd name="adj" fmla="val 16667"/>
            </a:avLst>
          </a:prstGeom>
          <a:noFill/>
          <a:ln w="1016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3" name="Shape 983"/>
          <p:cNvSpPr txBox="1"/>
          <p:nvPr/>
        </p:nvSpPr>
        <p:spPr>
          <a:xfrm>
            <a:off x="6357478" y="4398605"/>
            <a:ext cx="9453228" cy="3631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part 4</a:t>
            </a:r>
          </a:p>
        </p:txBody>
      </p:sp>
      <p:grpSp>
        <p:nvGrpSpPr>
          <p:cNvPr id="984" name="Shape 984"/>
          <p:cNvGrpSpPr/>
          <p:nvPr/>
        </p:nvGrpSpPr>
        <p:grpSpPr>
          <a:xfrm>
            <a:off x="6668946" y="8485095"/>
            <a:ext cx="3829841" cy="687003"/>
            <a:chOff x="10214270" y="9498157"/>
            <a:chExt cx="3829841" cy="687003"/>
          </a:xfrm>
        </p:grpSpPr>
        <p:sp>
          <p:nvSpPr>
            <p:cNvPr id="985" name="Shape 985"/>
            <p:cNvSpPr/>
            <p:nvPr/>
          </p:nvSpPr>
          <p:spPr>
            <a:xfrm>
              <a:off x="10214270" y="9498157"/>
              <a:ext cx="3829841" cy="687003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986" name="Shape 986"/>
            <p:cNvSpPr txBox="1"/>
            <p:nvPr/>
          </p:nvSpPr>
          <p:spPr>
            <a:xfrm>
              <a:off x="10589296" y="9641603"/>
              <a:ext cx="3079788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0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part4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094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Shape 173"/>
          <p:cNvGrpSpPr/>
          <p:nvPr/>
        </p:nvGrpSpPr>
        <p:grpSpPr>
          <a:xfrm>
            <a:off x="2267555" y="7555530"/>
            <a:ext cx="19758769" cy="1202379"/>
            <a:chOff x="4621547" y="6924280"/>
            <a:chExt cx="15050760" cy="915882"/>
          </a:xfrm>
        </p:grpSpPr>
        <p:grpSp>
          <p:nvGrpSpPr>
            <p:cNvPr id="174" name="Shape 174"/>
            <p:cNvGrpSpPr/>
            <p:nvPr/>
          </p:nvGrpSpPr>
          <p:grpSpPr>
            <a:xfrm>
              <a:off x="4621547" y="7220767"/>
              <a:ext cx="2471893" cy="598163"/>
              <a:chOff x="4621547" y="7220767"/>
              <a:chExt cx="2471893" cy="598163"/>
            </a:xfrm>
          </p:grpSpPr>
          <p:sp>
            <p:nvSpPr>
              <p:cNvPr id="175" name="Shape 175"/>
              <p:cNvSpPr/>
              <p:nvPr/>
            </p:nvSpPr>
            <p:spPr>
              <a:xfrm rot="-5400000" flipH="1">
                <a:off x="5696560" y="6145754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lIns="219343" tIns="109671" rIns="219343" bIns="109671" anchor="ctr" anchorCtr="0">
                <a:noAutofit/>
              </a:bodyPr>
              <a:lstStyle/>
              <a:p>
                <a:pPr algn="ctr"/>
                <a:endParaRPr sz="2799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rot="5400000">
                <a:off x="5746001" y="7418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00" tIns="45688" rIns="91400" bIns="45688" anchor="ctr" anchorCtr="0">
                <a:noAutofit/>
              </a:bodyPr>
              <a:lstStyle/>
              <a:p>
                <a:endParaRPr sz="2799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>
              <a:off x="9653093" y="7220771"/>
              <a:ext cx="2471893" cy="619391"/>
              <a:chOff x="9653093" y="7220771"/>
              <a:chExt cx="2471893" cy="619391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9653093" y="7220771"/>
                <a:ext cx="2471893" cy="32187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219343" tIns="109671" rIns="219343" bIns="109671" anchor="ctr" anchorCtr="0">
                <a:noAutofit/>
              </a:bodyPr>
              <a:lstStyle/>
              <a:p>
                <a:pPr algn="ctr"/>
                <a:endParaRPr sz="2799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 rot="5400000">
                <a:off x="10755033" y="7440117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91400" tIns="45688" rIns="91400" bIns="45688" anchor="ctr" anchorCtr="0">
                <a:noAutofit/>
              </a:bodyPr>
              <a:lstStyle/>
              <a:p>
                <a:endParaRPr sz="2799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0" name="Shape 180"/>
            <p:cNvGrpSpPr/>
            <p:nvPr/>
          </p:nvGrpSpPr>
          <p:grpSpPr>
            <a:xfrm>
              <a:off x="14684640" y="7220768"/>
              <a:ext cx="2471893" cy="604161"/>
              <a:chOff x="14684640" y="7220768"/>
              <a:chExt cx="2471893" cy="604161"/>
            </a:xfrm>
          </p:grpSpPr>
          <p:sp>
            <p:nvSpPr>
              <p:cNvPr id="181" name="Shape 181"/>
              <p:cNvSpPr/>
              <p:nvPr/>
            </p:nvSpPr>
            <p:spPr>
              <a:xfrm>
                <a:off x="14684640" y="7220768"/>
                <a:ext cx="2471893" cy="32187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lIns="219343" tIns="109671" rIns="219343" bIns="109671" anchor="ctr" anchorCtr="0">
                <a:noAutofit/>
              </a:bodyPr>
              <a:lstStyle/>
              <a:p>
                <a:pPr algn="ctr"/>
                <a:endParaRPr sz="2799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 rot="5400000">
                <a:off x="15834926" y="7424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lIns="91400" tIns="45688" rIns="91400" bIns="45688" anchor="ctr" anchorCtr="0">
                <a:noAutofit/>
              </a:bodyPr>
              <a:lstStyle/>
              <a:p>
                <a:endParaRPr sz="2799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3" name="Shape 183"/>
            <p:cNvGrpSpPr/>
            <p:nvPr/>
          </p:nvGrpSpPr>
          <p:grpSpPr>
            <a:xfrm>
              <a:off x="17200413" y="6945511"/>
              <a:ext cx="2471893" cy="597120"/>
              <a:chOff x="17200413" y="6945511"/>
              <a:chExt cx="2471893" cy="597120"/>
            </a:xfrm>
          </p:grpSpPr>
          <p:sp>
            <p:nvSpPr>
              <p:cNvPr id="184" name="Shape 184"/>
              <p:cNvSpPr/>
              <p:nvPr/>
            </p:nvSpPr>
            <p:spPr>
              <a:xfrm rot="5400000">
                <a:off x="18275426" y="6145750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lIns="219343" tIns="109671" rIns="219343" bIns="109671" anchor="ctr" anchorCtr="0">
                <a:noAutofit/>
              </a:bodyPr>
              <a:lstStyle/>
              <a:p>
                <a:pPr algn="ctr"/>
                <a:endParaRPr sz="2799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5" name="Shape 185"/>
              <p:cNvSpPr/>
              <p:nvPr/>
            </p:nvSpPr>
            <p:spPr>
              <a:xfrm rot="-5400000">
                <a:off x="18271028" y="6887543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00" tIns="45688" rIns="91400" bIns="45688" anchor="ctr" anchorCtr="0">
                <a:noAutofit/>
              </a:bodyPr>
              <a:lstStyle/>
              <a:p>
                <a:endParaRPr sz="2799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6" name="Shape 186"/>
            <p:cNvGrpSpPr/>
            <p:nvPr/>
          </p:nvGrpSpPr>
          <p:grpSpPr>
            <a:xfrm>
              <a:off x="12168867" y="6924280"/>
              <a:ext cx="2471893" cy="618359"/>
              <a:chOff x="12168867" y="6924280"/>
              <a:chExt cx="2471893" cy="618359"/>
            </a:xfrm>
          </p:grpSpPr>
          <p:sp>
            <p:nvSpPr>
              <p:cNvPr id="187" name="Shape 187"/>
              <p:cNvSpPr/>
              <p:nvPr/>
            </p:nvSpPr>
            <p:spPr>
              <a:xfrm>
                <a:off x="12168867" y="7220768"/>
                <a:ext cx="2471893" cy="3218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lIns="219343" tIns="109671" rIns="219343" bIns="109671" anchor="ctr" anchorCtr="0">
                <a:noAutofit/>
              </a:bodyPr>
              <a:lstStyle/>
              <a:p>
                <a:pPr algn="ctr"/>
                <a:endParaRPr sz="2799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 rot="-5400000">
                <a:off x="13261997" y="6866312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00" tIns="45688" rIns="91400" bIns="45688" anchor="ctr" anchorCtr="0">
                <a:noAutofit/>
              </a:bodyPr>
              <a:lstStyle/>
              <a:p>
                <a:endParaRPr sz="2799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7137321" y="6939512"/>
              <a:ext cx="2471893" cy="603133"/>
              <a:chOff x="7137321" y="6939512"/>
              <a:chExt cx="2471893" cy="603133"/>
            </a:xfrm>
          </p:grpSpPr>
          <p:sp>
            <p:nvSpPr>
              <p:cNvPr id="190" name="Shape 190"/>
              <p:cNvSpPr/>
              <p:nvPr/>
            </p:nvSpPr>
            <p:spPr>
              <a:xfrm>
                <a:off x="7137321" y="7220774"/>
                <a:ext cx="2471893" cy="32187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219343" tIns="109671" rIns="219343" bIns="109671" anchor="ctr" anchorCtr="0">
                <a:noAutofit/>
              </a:bodyPr>
              <a:lstStyle/>
              <a:p>
                <a:pPr algn="ctr"/>
                <a:endParaRPr sz="2799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 rot="-5400000">
                <a:off x="8182103" y="6881544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91400" tIns="45688" rIns="91400" bIns="45688" anchor="ctr" anchorCtr="0">
                <a:noAutofit/>
              </a:bodyPr>
              <a:lstStyle/>
              <a:p>
                <a:endParaRPr sz="2799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</p:grpSp>
      <p:sp>
        <p:nvSpPr>
          <p:cNvPr id="204" name="Shape 204"/>
          <p:cNvSpPr txBox="1"/>
          <p:nvPr/>
        </p:nvSpPr>
        <p:spPr>
          <a:xfrm>
            <a:off x="5397364" y="4749080"/>
            <a:ext cx="3327169" cy="2810414"/>
          </a:xfrm>
          <a:prstGeom prst="rect">
            <a:avLst/>
          </a:prstGeom>
          <a:noFill/>
          <a:ln>
            <a:noFill/>
          </a:ln>
        </p:spPr>
        <p:txBody>
          <a:bodyPr lIns="243711" tIns="121842" rIns="243711" bIns="121842" anchor="t" anchorCtr="0">
            <a:noAutofit/>
          </a:bodyPr>
          <a:lstStyle/>
          <a:p>
            <a:pPr algn="ctr">
              <a:lnSpc>
                <a:spcPct val="126000"/>
              </a:lnSpc>
              <a:buSzPct val="25000"/>
            </a:pPr>
            <a:r>
              <a:rPr lang="en-US" altLang="zh-CN" sz="3999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2.商家销售商品测试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6673895" y="1391430"/>
            <a:ext cx="10966813" cy="1107707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lang="zh-CN" altLang="en-US" sz="6598" b="1">
                <a:solidFill>
                  <a:schemeClr val="dk2"/>
                </a:solidFill>
                <a:latin typeface="+mj-ea"/>
                <a:ea typeface="+mj-ea"/>
                <a:cs typeface="Montserrat" panose="02000505000000020004"/>
                <a:sym typeface="Montserrat" panose="02000505000000020004"/>
              </a:rPr>
              <a:t>功能测试用例设计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9024172" y="931413"/>
            <a:ext cx="6266262" cy="338466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/>
            <a:endParaRPr sz="1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4868129" y="2620691"/>
            <a:ext cx="14654525" cy="923090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zh-CN" altLang="en-US" sz="2799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主要使用流程图、等价表以及判定表法进行功能测试用例设计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2240334" y="9233552"/>
            <a:ext cx="3204011" cy="2810414"/>
          </a:xfrm>
          <a:prstGeom prst="rect">
            <a:avLst/>
          </a:prstGeom>
          <a:noFill/>
          <a:ln>
            <a:noFill/>
          </a:ln>
        </p:spPr>
        <p:txBody>
          <a:bodyPr lIns="243711" tIns="121842" rIns="243711" bIns="121842" anchor="t" anchorCtr="0">
            <a:noAutofit/>
          </a:bodyPr>
          <a:lstStyle/>
          <a:p>
            <a:pPr algn="ctr">
              <a:lnSpc>
                <a:spcPct val="126000"/>
              </a:lnSpc>
              <a:buSzPct val="25000"/>
            </a:pPr>
            <a:r>
              <a:rPr lang="en-US" altLang="zh-CN" sz="3999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1.</a:t>
            </a:r>
            <a:r>
              <a:rPr lang="zh-CN" altLang="en-US" sz="3999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用户功</a:t>
            </a:r>
          </a:p>
          <a:p>
            <a:pPr algn="ctr">
              <a:lnSpc>
                <a:spcPct val="126000"/>
              </a:lnSpc>
              <a:buSzPct val="25000"/>
            </a:pPr>
            <a:r>
              <a:rPr lang="zh-CN" altLang="en-US" sz="3999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能测试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11960921" y="4745271"/>
            <a:ext cx="3799486" cy="2810414"/>
          </a:xfrm>
          <a:prstGeom prst="rect">
            <a:avLst/>
          </a:prstGeom>
          <a:noFill/>
          <a:ln>
            <a:noFill/>
          </a:ln>
        </p:spPr>
        <p:txBody>
          <a:bodyPr lIns="243711" tIns="121842" rIns="243711" bIns="121842" anchor="t" anchorCtr="0">
            <a:noAutofit/>
          </a:bodyPr>
          <a:lstStyle/>
          <a:p>
            <a:pPr algn="ctr">
              <a:lnSpc>
                <a:spcPct val="126000"/>
              </a:lnSpc>
              <a:buSzPct val="25000"/>
            </a:pPr>
            <a:r>
              <a:rPr lang="en-US" altLang="zh-CN" sz="3999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4.商家登录</a:t>
            </a:r>
            <a:r>
              <a:rPr lang="zh-CN" altLang="en-US" sz="3999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、修改密码</a:t>
            </a:r>
            <a:r>
              <a:rPr lang="en-US" altLang="zh-CN" sz="3999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 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8024947" y="9233552"/>
            <a:ext cx="4359410" cy="2810414"/>
          </a:xfrm>
          <a:prstGeom prst="rect">
            <a:avLst/>
          </a:prstGeom>
          <a:noFill/>
          <a:ln>
            <a:noFill/>
          </a:ln>
        </p:spPr>
        <p:txBody>
          <a:bodyPr lIns="243711" tIns="121842" rIns="243711" bIns="121842" anchor="t" anchorCtr="0">
            <a:noAutofit/>
          </a:bodyPr>
          <a:lstStyle/>
          <a:p>
            <a:pPr algn="ctr">
              <a:lnSpc>
                <a:spcPct val="126000"/>
              </a:lnSpc>
              <a:buSzPct val="25000"/>
            </a:pPr>
            <a:r>
              <a:rPr lang="en-US" altLang="zh-CN" sz="3999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3.买家填写购买信息功能测试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18645093" y="4745271"/>
            <a:ext cx="3741082" cy="2810414"/>
          </a:xfrm>
          <a:prstGeom prst="rect">
            <a:avLst/>
          </a:prstGeom>
          <a:noFill/>
          <a:ln>
            <a:noFill/>
          </a:ln>
        </p:spPr>
        <p:txBody>
          <a:bodyPr lIns="243711" tIns="121842" rIns="243711" bIns="121842" anchor="t" anchorCtr="0">
            <a:noAutofit/>
          </a:bodyPr>
          <a:lstStyle/>
          <a:p>
            <a:pPr algn="ctr">
              <a:lnSpc>
                <a:spcPct val="126000"/>
              </a:lnSpc>
              <a:buSzPct val="25000"/>
            </a:pPr>
            <a:r>
              <a:rPr lang="en-US" altLang="zh-CN" sz="3999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7.修改商品状态功能测试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5478539" y="9233552"/>
            <a:ext cx="3393826" cy="2810414"/>
          </a:xfrm>
          <a:prstGeom prst="rect">
            <a:avLst/>
          </a:prstGeom>
          <a:noFill/>
          <a:ln>
            <a:noFill/>
          </a:ln>
        </p:spPr>
        <p:txBody>
          <a:bodyPr lIns="243711" tIns="121842" rIns="243711" bIns="121842" anchor="t" anchorCtr="0">
            <a:noAutofit/>
          </a:bodyPr>
          <a:lstStyle/>
          <a:p>
            <a:pPr algn="ctr">
              <a:lnSpc>
                <a:spcPct val="126000"/>
              </a:lnSpc>
              <a:buSzPct val="25000"/>
            </a:pPr>
            <a:r>
              <a:rPr lang="zh-CN" altLang="en-US" sz="3999">
                <a:solidFill>
                  <a:schemeClr val="dk1"/>
                </a:solidFill>
                <a:latin typeface="Montserrat" panose="02000505000000020004"/>
                <a:ea typeface="宋体" panose="02010600030101010101" pitchFamily="2" charset="-122"/>
                <a:cs typeface="Montserrat" panose="02000505000000020004"/>
                <a:sym typeface="Montserrat" panose="02000505000000020004"/>
              </a:rPr>
              <a:t>5.创建商品功能测试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94366" y="1786"/>
            <a:ext cx="15580112" cy="1352261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/>
          <p:nvPr/>
        </p:nvSpPr>
        <p:spPr>
          <a:xfrm>
            <a:off x="959237" y="662650"/>
            <a:ext cx="6939378" cy="2120984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lang="zh-CN" altLang="en-US" sz="6598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一、</a:t>
            </a:r>
            <a:r>
              <a:rPr lang="en-US" sz="6598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用户功能测试</a:t>
            </a:r>
          </a:p>
        </p:txBody>
      </p:sp>
      <p:sp>
        <p:nvSpPr>
          <p:cNvPr id="37" name="Shape 37"/>
          <p:cNvSpPr txBox="1"/>
          <p:nvPr/>
        </p:nvSpPr>
        <p:spPr>
          <a:xfrm>
            <a:off x="1121118" y="1895499"/>
            <a:ext cx="6966041" cy="11048662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测试编号：t1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测试目标：验证系统在买家进入商城页面时，能否浏览并查看商品信息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测试步骤：1.买家进入网页</a:t>
            </a:r>
          </a:p>
          <a:p>
            <a:pPr algn="just"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                2.系统显示商品详细信息（包括商品名                          称、商品图片、商品价格、商品描述）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期望结果：系统显示商品详细信息（包括商品名称、            商品图片、商品价格、商品描述）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测试编号：t2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测试目标：验证买家下单时买家信息填写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测试步骤：1.买家进入网页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                2.买家下单上架商品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                3.填写用户信息（姓名、地址、电话、交易时间）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                4.提交信息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期望结果：交易成立，买家上架获得购物编号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测试编号：t3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测试目标：验证买家订单查询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测试步骤：1.买家输入订单编号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                2.点击查看  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期望结果：系统返回订单信息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4159616" y="10338029"/>
            <a:ext cx="4098133" cy="461580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lang="en-US" sz="2399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8661" y="545206"/>
            <a:ext cx="12074555" cy="1206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/>
          <p:nvPr/>
        </p:nvSpPr>
        <p:spPr>
          <a:xfrm>
            <a:off x="13275663" y="545204"/>
            <a:ext cx="9092737" cy="2120984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lang="zh-CN" altLang="en-US" sz="6598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二、</a:t>
            </a:r>
            <a:r>
              <a:rPr lang="en-US" sz="6598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商家销售商品测试</a:t>
            </a:r>
          </a:p>
        </p:txBody>
      </p:sp>
      <p:sp>
        <p:nvSpPr>
          <p:cNvPr id="37" name="Shape 37"/>
          <p:cNvSpPr txBox="1"/>
          <p:nvPr/>
        </p:nvSpPr>
        <p:spPr>
          <a:xfrm>
            <a:off x="14210775" y="2122769"/>
            <a:ext cx="6966041" cy="11048662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测试编号：t4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测试目标：验证商家能查看上架商品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测试步骤：商家进入商品页面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期望结果：系统自动显示商品信息</a:t>
            </a:r>
          </a:p>
          <a:p>
            <a:pPr>
              <a:lnSpc>
                <a:spcPct val="150000"/>
              </a:lnSpc>
              <a:buSzPct val="25000"/>
            </a:pPr>
            <a:endParaRPr lang="en-US" sz="2399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测试编号：t5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测试目标：验证系统能实现商家查看意向购买人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测试步骤：1.商家进入商品页面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2.选择商品并查看意向购买人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期望结果：系统展示意向购买人</a:t>
            </a:r>
          </a:p>
          <a:p>
            <a:pPr>
              <a:lnSpc>
                <a:spcPct val="150000"/>
              </a:lnSpc>
              <a:buSzPct val="25000"/>
            </a:pPr>
            <a:endParaRPr lang="en-US" sz="2399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测试编号：t6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测试目标：验证系统能实现商家销售商品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测试步骤：1.商家进入商品页面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2.选择商品并查看意向购买人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3.确认意向购买人</a:t>
            </a:r>
          </a:p>
          <a:p>
            <a:pPr>
              <a:lnSpc>
                <a:spcPct val="150000"/>
              </a:lnSpc>
              <a:buSzPct val="25000"/>
            </a:pPr>
            <a:r>
              <a:rPr lang="en-US" sz="2399">
                <a:solidFill>
                  <a:schemeClr val="bg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期望结果：系统自动冻结商品，并更新买家和卖家的商品状态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4159616" y="10338029"/>
            <a:ext cx="4098133" cy="461580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lang="en-US" sz="2399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675464" y="215090"/>
            <a:ext cx="13743536" cy="2120984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lang="en-US" sz="6598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三、买家填写购买信息功能测试设计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4159616" y="10338029"/>
            <a:ext cx="4098133" cy="461580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lang="en-US" sz="2399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015736" y="4806215"/>
          <a:ext cx="13293437" cy="4944092"/>
        </p:xfrm>
        <a:graphic>
          <a:graphicData uri="http://schemas.openxmlformats.org/drawingml/2006/table">
            <a:tbl>
              <a:tblPr/>
              <a:tblGrid>
                <a:gridCol w="1411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1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0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832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合理等价类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不合理等价类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371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1.1-20为数字或中文或英文字母英文字母区分大小写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2.有非数字或中文或英文字母字符3.多于20位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98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电话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4.11位由数字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有非数字外的字符6.大于11位7.小于11位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05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地址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8.由中文和英文和组成，长度小于50位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9.长度大于50位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14716104" y="133833"/>
            <a:ext cx="7494858" cy="954157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zh-CN" altLang="en-US" sz="2799">
                <a:ea typeface="宋体" panose="02010600030101010101" pitchFamily="2" charset="-122"/>
              </a:rPr>
              <a:t>依照等价类表设计测试用例得到：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14567551" y="767397"/>
          <a:ext cx="8862291" cy="14109851"/>
        </p:xfrm>
        <a:graphic>
          <a:graphicData uri="http://schemas.openxmlformats.org/drawingml/2006/table">
            <a:tbl>
              <a:tblPr/>
              <a:tblGrid>
                <a:gridCol w="177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9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982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电话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地址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覆盖等价类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预测输出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41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Admin001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12345678912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ThisHome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1、4、8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显示下单成功，返回订单号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994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A&amp;&amp;&amp;*25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12345678912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ThisHome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显示下单失败，指明姓名格式错误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121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12345678912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ThisHome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显示下单失败，指明用户名格式错误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982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Admin123456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123456a8912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ThisHome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显示下单失败，指明电话错误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982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Admin002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1234567891211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ThisHome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显示下单失败，指明电话错误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982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Admin003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123456789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ThisHome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显示下单失败，指明电话错误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269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Admin004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12345678912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ThisHomeThisHomeThisHomeThisHomeThisHomeThisHomeThisHomeThisHome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28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8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显示下单失败，指明地址错误</a:t>
                      </a:r>
                      <a:endParaRPr lang="en-US" altLang="en-US" sz="28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62" marR="68562" marT="0" marB="0" anchor="ctr">
                    <a:lnL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684D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DDDDD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015736" y="3977757"/>
            <a:ext cx="7490415" cy="5230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799">
                <a:ea typeface="宋体" panose="02010600030101010101" pitchFamily="2" charset="-122"/>
              </a:rPr>
              <a:t>依照等价类划分法，首先设计等价类表，得到：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530089" y="448709"/>
            <a:ext cx="9092737" cy="2120984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sz="6598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四、商家登录测试</a:t>
            </a:r>
          </a:p>
        </p:txBody>
      </p:sp>
      <p:sp>
        <p:nvSpPr>
          <p:cNvPr id="37" name="Shape 37"/>
          <p:cNvSpPr txBox="1"/>
          <p:nvPr/>
        </p:nvSpPr>
        <p:spPr>
          <a:xfrm>
            <a:off x="14210775" y="1476508"/>
            <a:ext cx="6966041" cy="11048662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endParaRPr lang="en-US" sz="2399">
              <a:solidFill>
                <a:schemeClr val="bg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9" name="Shape 39"/>
          <p:cNvSpPr txBox="1"/>
          <p:nvPr/>
        </p:nvSpPr>
        <p:spPr>
          <a:xfrm>
            <a:off x="4159616" y="10338029"/>
            <a:ext cx="4098133" cy="461580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lang="en-US" sz="2399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519794" y="2467485"/>
            <a:ext cx="6379454" cy="5230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799">
                <a:ea typeface="宋体" panose="02010600030101010101" pitchFamily="2" charset="-122"/>
              </a:rPr>
              <a:t>1.</a:t>
            </a:r>
            <a:r>
              <a:rPr lang="zh-CN" altLang="en-US" sz="2799">
                <a:ea typeface="宋体" panose="02010600030101010101" pitchFamily="2" charset="-122"/>
              </a:rPr>
              <a:t>用例设计      </a:t>
            </a:r>
            <a:r>
              <a:rPr lang="en-US" altLang="zh-CN" sz="2799">
                <a:ea typeface="宋体" panose="02010600030101010101" pitchFamily="2" charset="-122"/>
              </a:rPr>
              <a:t>1</a:t>
            </a:r>
            <a:r>
              <a:rPr lang="zh-CN" altLang="en-US" sz="2799">
                <a:ea typeface="宋体" panose="02010600030101010101" pitchFamily="2" charset="-122"/>
              </a:rPr>
              <a:t>表示正确 </a:t>
            </a:r>
            <a:r>
              <a:rPr lang="en-US" altLang="zh-CN" sz="2799">
                <a:ea typeface="宋体" panose="02010600030101010101" pitchFamily="2" charset="-122"/>
              </a:rPr>
              <a:t>0</a:t>
            </a:r>
            <a:r>
              <a:rPr lang="zh-CN" altLang="en-US" sz="2799">
                <a:ea typeface="宋体" panose="02010600030101010101" pitchFamily="2" charset="-122"/>
              </a:rPr>
              <a:t>表示错误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091645" y="3634946"/>
          <a:ext cx="14136497" cy="4537798"/>
        </p:xfrm>
        <a:graphic>
          <a:graphicData uri="http://schemas.openxmlformats.org/drawingml/2006/table">
            <a:tbl>
              <a:tblPr/>
              <a:tblGrid>
                <a:gridCol w="2825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5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0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5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261"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序号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497">
                <a:tc row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条件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用户名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4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密码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364">
                <a:tc rowSpan="3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动作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登录成功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68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用户名错误或不存在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036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密码错误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424569" y="8554278"/>
            <a:ext cx="5078677" cy="52309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799">
                <a:ea typeface="宋体" panose="02010600030101010101" pitchFamily="2" charset="-122"/>
              </a:rPr>
              <a:t>2.</a:t>
            </a:r>
            <a:r>
              <a:rPr lang="zh-CN" altLang="en-US" sz="2799">
                <a:ea typeface="宋体" panose="02010600030101010101" pitchFamily="2" charset="-122"/>
              </a:rPr>
              <a:t>测试用例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3091012" y="9590328"/>
          <a:ext cx="14231723" cy="3263717"/>
        </p:xfrm>
        <a:graphic>
          <a:graphicData uri="http://schemas.openxmlformats.org/drawingml/2006/table">
            <a:tbl>
              <a:tblPr/>
              <a:tblGrid>
                <a:gridCol w="3563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9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4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33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序号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用户名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密码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预期结果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21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正确的用户名(root)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正确的密码(Root123.)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登陆成功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21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正确的用户名(root)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错误的密码(root)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登陆失败，提示密码错误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21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错误的用户名(asd)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错误的密码(asd)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登陆失败，提示用户名错误或不存在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959237" y="662650"/>
            <a:ext cx="8632481" cy="2120984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sz="6598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五、商家修改密码测试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4159616" y="10338029"/>
            <a:ext cx="4098133" cy="461580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lang="en-US" sz="2399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194126" y="1978027"/>
            <a:ext cx="13534041" cy="1183332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zh-CN" sz="2799">
                <a:ea typeface="宋体" panose="02010600030101010101" pitchFamily="2" charset="-122"/>
              </a:rPr>
              <a:t>1.</a:t>
            </a:r>
            <a:r>
              <a:rPr lang="zh-CN" altLang="en-US" sz="2799">
                <a:ea typeface="宋体" panose="02010600030101010101" pitchFamily="2" charset="-122"/>
              </a:rPr>
              <a:t>用例设计      </a:t>
            </a:r>
            <a:r>
              <a:rPr lang="en-US" altLang="zh-CN" sz="2799">
                <a:ea typeface="宋体" panose="02010600030101010101" pitchFamily="2" charset="-122"/>
              </a:rPr>
              <a:t>1</a:t>
            </a:r>
            <a:r>
              <a:rPr lang="zh-CN" altLang="en-US" sz="2799">
                <a:ea typeface="宋体" panose="02010600030101010101" pitchFamily="2" charset="-122"/>
              </a:rPr>
              <a:t>表示正确 </a:t>
            </a:r>
            <a:r>
              <a:rPr lang="en-US" altLang="zh-CN" sz="2799">
                <a:ea typeface="宋体" panose="02010600030101010101" pitchFamily="2" charset="-122"/>
              </a:rPr>
              <a:t>0</a:t>
            </a:r>
            <a:r>
              <a:rPr lang="zh-CN" altLang="en-US" sz="2799">
                <a:ea typeface="宋体" panose="02010600030101010101" pitchFamily="2" charset="-122"/>
              </a:rPr>
              <a:t>表示错误</a:t>
            </a:r>
            <a:endParaRPr lang="zh-CN" altLang="en-US" sz="2799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194760" y="2985509"/>
          <a:ext cx="10994066" cy="10403892"/>
        </p:xfrm>
        <a:graphic>
          <a:graphicData uri="http://schemas.openxmlformats.org/drawingml/2006/table">
            <a:tbl>
              <a:tblPr/>
              <a:tblGrid>
                <a:gridCol w="1569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8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4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47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7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3744">
                <a:tc grid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序号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4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5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486">
                <a:tc rowSpan="4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 条件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旧密码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5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新密码格式正确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52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新密码与旧密码不一致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321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确认密码与新密码一致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183">
                <a:tc rowSpan="5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 动作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修改成功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9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旧密码错误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539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新密码与确认密码不一致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8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新旧密码一致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386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密码必须7-11位字符组成且至少有1个数字、1个大写字母、1个小写字母和其它字符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2725261" y="1978027"/>
            <a:ext cx="5078677" cy="52309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799">
                <a:ea typeface="宋体" panose="02010600030101010101" pitchFamily="2" charset="-122"/>
              </a:rPr>
              <a:t>2.</a:t>
            </a:r>
            <a:r>
              <a:rPr lang="zh-CN" altLang="en-US" sz="2799">
                <a:ea typeface="宋体" panose="02010600030101010101" pitchFamily="2" charset="-122"/>
              </a:rPr>
              <a:t>测试用例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2751925" y="2975987"/>
          <a:ext cx="11081674" cy="9971888"/>
        </p:xfrm>
        <a:graphic>
          <a:graphicData uri="http://schemas.openxmlformats.org/drawingml/2006/table">
            <a:tbl>
              <a:tblPr/>
              <a:tblGrid>
                <a:gridCol w="167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5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1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0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3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04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序号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旧密码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新密码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确认密码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预期结果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43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正确的旧密码(Root123.)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正确的新密码格式(Root123456.)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与新密码一致(Root123456.)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修改成功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643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正确的旧密码(Root123.)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正确的新密码格式(Root123456.)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与新密码不一致(Root123456)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提示新密码与确认密码不一致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9653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正确的旧密码(Root123.)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错误的新密码格式(Root)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与新密码一致(Root)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密码必须7-11位字符组成且至少有1个数字、1个大写字母、1个小写字母和其它字符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643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4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错误的旧密码(Root123456.)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正确的新密码格式(Root123456.)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与新密码一致(Root123456.)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提示旧密码错误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643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5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正确的旧密码(Root123.)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重复的新密码(Root123.)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与新密码一致(Root123456.)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提示新旧密码一致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B019B1-382A-4266-B25C-5B523AA43C14-1" descr="wp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t="4354" r="-17"/>
          <a:stretch>
            <a:fillRect/>
          </a:stretch>
        </p:blipFill>
        <p:spPr>
          <a:xfrm>
            <a:off x="16138767" y="662650"/>
            <a:ext cx="7696101" cy="12229454"/>
          </a:xfrm>
          <a:prstGeom prst="rect">
            <a:avLst/>
          </a:prstGeom>
        </p:spPr>
      </p:pic>
      <p:sp>
        <p:nvSpPr>
          <p:cNvPr id="35" name="Shape 35"/>
          <p:cNvSpPr txBox="1"/>
          <p:nvPr/>
        </p:nvSpPr>
        <p:spPr>
          <a:xfrm>
            <a:off x="959237" y="662650"/>
            <a:ext cx="9419676" cy="2120984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sz="6598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六、创建商品功能测试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4159616" y="10338029"/>
            <a:ext cx="4098133" cy="461580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lang="en-US" sz="2399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285542" y="10164220"/>
          <a:ext cx="14125070" cy="2304450"/>
        </p:xfrm>
        <a:graphic>
          <a:graphicData uri="http://schemas.openxmlformats.org/drawingml/2006/table">
            <a:tbl>
              <a:tblPr/>
              <a:tblGrid>
                <a:gridCol w="176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6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2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89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商品名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商品描述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价格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输出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123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a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err name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a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123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err description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a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a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-1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err price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4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a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a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no err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1285541" y="3904750"/>
          <a:ext cx="13981599" cy="3226340"/>
        </p:xfrm>
        <a:graphic>
          <a:graphicData uri="http://schemas.openxmlformats.org/drawingml/2006/table">
            <a:tbl>
              <a:tblPr/>
              <a:tblGrid>
                <a:gridCol w="1354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7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5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8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6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60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序号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4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27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输入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a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54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b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54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c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82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结果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err name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err description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err price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no err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285541" y="3305465"/>
            <a:ext cx="5078677" cy="52309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799">
                <a:ea typeface="宋体" panose="02010600030101010101" pitchFamily="2" charset="-122"/>
              </a:rPr>
              <a:t>判定表：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85541" y="9398608"/>
            <a:ext cx="5078677" cy="52309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799">
                <a:ea typeface="宋体" panose="02010600030101010101" pitchFamily="2" charset="-122"/>
              </a:rPr>
              <a:t>测试用例：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12628768" y="296349"/>
            <a:ext cx="10440490" cy="2120984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sz="6598" b="1">
                <a:solidFill>
                  <a:schemeClr val="dk2"/>
                </a:solidFill>
                <a:latin typeface="+mn-ea"/>
                <a:ea typeface="+mn-ea"/>
                <a:cs typeface="Montserrat" panose="02000505000000020004"/>
                <a:sym typeface="Montserrat" panose="02000505000000020004"/>
              </a:rPr>
              <a:t>七、修改商品状态功能测试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4159616" y="10338029"/>
            <a:ext cx="4098133" cy="461580"/>
          </a:xfrm>
          <a:prstGeom prst="rect">
            <a:avLst/>
          </a:prstGeom>
          <a:noFill/>
          <a:ln>
            <a:noFill/>
          </a:ln>
        </p:spPr>
        <p:txBody>
          <a:bodyPr lIns="91400" tIns="45688" rIns="91400" bIns="45688" anchor="t" anchorCtr="0">
            <a:noAutofit/>
          </a:bodyPr>
          <a:lstStyle/>
          <a:p>
            <a:pPr algn="ctr">
              <a:buSzPct val="25000"/>
            </a:pPr>
            <a:r>
              <a:rPr lang="en-US" sz="2399">
                <a:solidFill>
                  <a:schemeClr val="lt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  <p:pic>
        <p:nvPicPr>
          <p:cNvPr id="2" name="图片 3" descr="未命名文件(19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5313" y="800409"/>
            <a:ext cx="9311754" cy="11819351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937068" y="1895498"/>
            <a:ext cx="5078677" cy="52309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799">
                <a:ea typeface="宋体" panose="02010600030101010101" pitchFamily="2" charset="-122"/>
              </a:rPr>
              <a:t>判定表：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9937702" y="2872508"/>
          <a:ext cx="13579113" cy="3590624"/>
        </p:xfrm>
        <a:graphic>
          <a:graphicData uri="http://schemas.openxmlformats.org/drawingml/2006/table">
            <a:tbl>
              <a:tblPr/>
              <a:tblGrid>
                <a:gridCol w="271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4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18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76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序号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656">
                <a:tc rowSpan="2"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输入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a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65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b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6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输出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 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False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False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True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937701" y="6915771"/>
            <a:ext cx="4118807" cy="1953387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zh-CN" altLang="en-US" sz="2799">
                <a:ea typeface="宋体" panose="02010600030101010101" pitchFamily="2" charset="-122"/>
              </a:rPr>
              <a:t>测试用例：</a:t>
            </a:r>
          </a:p>
        </p:txBody>
      </p:sp>
      <p:graphicFrame>
        <p:nvGraphicFramePr>
          <p:cNvPr id="7" name="表格 6"/>
          <p:cNvGraphicFramePr/>
          <p:nvPr/>
        </p:nvGraphicFramePr>
        <p:xfrm>
          <a:off x="9937702" y="7880084"/>
          <a:ext cx="13579113" cy="3885188"/>
        </p:xfrm>
        <a:graphic>
          <a:graphicData uri="http://schemas.openxmlformats.org/drawingml/2006/table">
            <a:tbl>
              <a:tblPr/>
              <a:tblGrid>
                <a:gridCol w="339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3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3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8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12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序号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商品ID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目标状态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输出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12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10000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False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2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False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129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True</a:t>
                      </a:r>
                      <a:endParaRPr lang="en-US" altLang="en-US" sz="28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62" marR="68562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需求规格说明</a:t>
            </a:r>
            <a:r>
              <a:rPr lang="en-US" altLang="zh-CN" dirty="0"/>
              <a:t>——</a:t>
            </a:r>
            <a:r>
              <a:rPr lang="zh-CN" altLang="en-US" dirty="0"/>
              <a:t>文字部分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我们将需求规格说明书分为引言、用例描述、功能需求、用例描述、性能需求、软硬件及外部系统接口需求等六个部分。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5964" y="1058152"/>
            <a:ext cx="21025723" cy="11294344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一、引言</a:t>
            </a:r>
            <a:endParaRPr lang="en-US" altLang="zh-CN" dirty="0"/>
          </a:p>
          <a:p>
            <a:r>
              <a:rPr lang="zh-CN" altLang="en-US" dirty="0"/>
              <a:t>介绍了我们小组做该平台的意义和需求说明书的作用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二、用例描述</a:t>
            </a:r>
            <a:endParaRPr lang="en-US" altLang="zh-CN" dirty="0"/>
          </a:p>
          <a:p>
            <a:r>
              <a:rPr lang="zh-CN" altLang="en-US" dirty="0"/>
              <a:t>通过用例图来表达，商家、买家与系统的关系。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549" y="263904"/>
            <a:ext cx="21025723" cy="2650436"/>
          </a:xfrm>
        </p:spPr>
        <p:txBody>
          <a:bodyPr/>
          <a:lstStyle/>
          <a:p>
            <a:r>
              <a:rPr lang="zh-CN" altLang="en-US" dirty="0"/>
              <a:t>三、业务功能需求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2550" y="2914339"/>
            <a:ext cx="8395855" cy="8700410"/>
          </a:xfrm>
        </p:spPr>
        <p:txBody>
          <a:bodyPr>
            <a:normAutofit/>
          </a:bodyPr>
          <a:lstStyle/>
          <a:p>
            <a:r>
              <a:rPr lang="zh-CN" altLang="en-US" dirty="0"/>
              <a:t>将需求按照使用者划分为商家与买家的。并描述其功能的大致操作和作用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买家的功能为浏览商品、信息填写、订单查询。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商家功能分为账号管理、商品管理、交易管理，三大块。并进行了对各个模块功能的详细描述。其中账号管理功能还添加了详细的设置条件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707" y="509059"/>
            <a:ext cx="13114516" cy="38345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382" y="4896502"/>
            <a:ext cx="14722819" cy="83104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四、业务功能和用例描述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5964" y="3652085"/>
            <a:ext cx="5669407" cy="8700410"/>
          </a:xfrm>
        </p:spPr>
        <p:txBody>
          <a:bodyPr/>
          <a:lstStyle/>
          <a:p>
            <a:r>
              <a:rPr lang="zh-CN" altLang="en-US" dirty="0"/>
              <a:t>通过用例描述表来展示各个功能的参与者、操作流程等内容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21" y="3020426"/>
            <a:ext cx="15312211" cy="93320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5964" y="1209786"/>
            <a:ext cx="21025723" cy="11142709"/>
          </a:xfrm>
        </p:spPr>
        <p:txBody>
          <a:bodyPr/>
          <a:lstStyle/>
          <a:p>
            <a:r>
              <a:rPr lang="zh-CN" altLang="en-US" dirty="0"/>
              <a:t>五、性能需求</a:t>
            </a:r>
            <a:endParaRPr lang="en-US" altLang="zh-CN" dirty="0"/>
          </a:p>
          <a:p>
            <a:r>
              <a:rPr lang="zh-CN" altLang="en-US" dirty="0"/>
              <a:t>对需要大量并发的功能进行性能约束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六、软硬件及外部系统接口需求</a:t>
            </a:r>
            <a:endParaRPr lang="en-US" altLang="zh-CN" dirty="0"/>
          </a:p>
          <a:p>
            <a:r>
              <a:rPr lang="zh-CN" altLang="en-US" dirty="0"/>
              <a:t>对使用的平台、浏览器等需求进行要求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130" y="1815145"/>
            <a:ext cx="10608087" cy="2380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957" y="7668775"/>
            <a:ext cx="14797995" cy="48374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047*389"/>
  <p:tag name="TABLE_ENDDRAG_RECT" val="125*203*1047*38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113*357"/>
  <p:tag name="TABLE_ENDDRAG_RECT" val="119*284*1113*35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120*283"/>
  <p:tag name="TABLE_ENDDRAG_RECT" val="111*755*1120*2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65*3054"/>
  <p:tag name="TABLE_ENDDRAG_RECT" val="93*235*865*305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72*784"/>
  <p:tag name="TABLE_ENDDRAG_RECT" val="1004*235*872*7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677*300"/>
  <p:tag name="TABLE_ENDDRAG_RECT" val="107*504*1677*30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101*253"/>
  <p:tag name="TABLE_ENDDRAG_RECT" val="101*307*1101*25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069*282"/>
  <p:tag name="TABLE_ENDDRAG_RECT" val="782*226*1069*28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1127</Words>
  <Application>Microsoft Office PowerPoint</Application>
  <PresentationFormat>自定义</PresentationFormat>
  <Paragraphs>430</Paragraphs>
  <Slides>38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Lato</vt:lpstr>
      <vt:lpstr>华文仿宋</vt:lpstr>
      <vt:lpstr>宋体</vt:lpstr>
      <vt:lpstr>Arial</vt:lpstr>
      <vt:lpstr>仿宋</vt:lpstr>
      <vt:lpstr>Montserrat</vt:lpstr>
      <vt:lpstr>Default Theme</vt:lpstr>
      <vt:lpstr>Default Theme</vt:lpstr>
      <vt:lpstr>PowerPoint 演示文稿</vt:lpstr>
      <vt:lpstr>PowerPoint 演示文稿</vt:lpstr>
      <vt:lpstr>PowerPoint 演示文稿</vt:lpstr>
      <vt:lpstr>需求规格说明——文字部分</vt:lpstr>
      <vt:lpstr>PowerPoint 演示文稿</vt:lpstr>
      <vt:lpstr>PowerPoint 演示文稿</vt:lpstr>
      <vt:lpstr>三、业务功能需求</vt:lpstr>
      <vt:lpstr>四、业务功能和用例描述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business companies introduce PPT template</dc:title>
  <cp:lastModifiedBy>鹏 林</cp:lastModifiedBy>
  <cp:revision>38</cp:revision>
  <dcterms:created xsi:type="dcterms:W3CDTF">2017-03-12T07:55:40Z</dcterms:created>
  <dcterms:modified xsi:type="dcterms:W3CDTF">2023-10-11T16:04:48Z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